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6"/>
  </p:notesMasterIdLst>
  <p:handoutMasterIdLst>
    <p:handoutMasterId r:id="rId27"/>
  </p:handoutMasterIdLst>
  <p:sldIdLst>
    <p:sldId id="402" r:id="rId5"/>
    <p:sldId id="296" r:id="rId6"/>
    <p:sldId id="256" r:id="rId7"/>
    <p:sldId id="377" r:id="rId8"/>
    <p:sldId id="386" r:id="rId9"/>
    <p:sldId id="387" r:id="rId10"/>
    <p:sldId id="388" r:id="rId11"/>
    <p:sldId id="389" r:id="rId12"/>
    <p:sldId id="391" r:id="rId13"/>
    <p:sldId id="390" r:id="rId14"/>
    <p:sldId id="399" r:id="rId15"/>
    <p:sldId id="400" r:id="rId16"/>
    <p:sldId id="392" r:id="rId17"/>
    <p:sldId id="393" r:id="rId18"/>
    <p:sldId id="401" r:id="rId19"/>
    <p:sldId id="394" r:id="rId20"/>
    <p:sldId id="395" r:id="rId21"/>
    <p:sldId id="396" r:id="rId22"/>
    <p:sldId id="397" r:id="rId23"/>
    <p:sldId id="398" r:id="rId24"/>
    <p:sldId id="384" r:id="rId25"/>
  </p:sldIdLst>
  <p:sldSz cx="9144000" cy="6858000" type="screen4x3"/>
  <p:notesSz cx="6805613" cy="9939338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55"/>
    <a:srgbClr val="375EBE"/>
    <a:srgbClr val="BE494D"/>
    <a:srgbClr val="E9E6DF"/>
    <a:srgbClr val="FFD14E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1" autoAdjust="0"/>
    <p:restoredTop sz="94660"/>
  </p:normalViewPr>
  <p:slideViewPr>
    <p:cSldViewPr snapToGrid="0">
      <p:cViewPr>
        <p:scale>
          <a:sx n="100" d="100"/>
          <a:sy n="100" d="100"/>
        </p:scale>
        <p:origin x="72" y="156"/>
      </p:cViewPr>
      <p:guideLst>
        <p:guide orient="horz" pos="3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25/08/2025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25/08/2025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8834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2514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2031" y="4434840"/>
            <a:ext cx="3706328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2031" y="5586890"/>
            <a:ext cx="3706328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7116234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856" y="2358007"/>
            <a:ext cx="18288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0469" y="2531837"/>
            <a:ext cx="1643063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206" y="2421056"/>
            <a:ext cx="1743075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7892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06636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665381" y="3064615"/>
            <a:ext cx="930728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274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47274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94696" y="4824189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94696" y="5280764"/>
            <a:ext cx="235460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53658" y="4824189"/>
            <a:ext cx="2343070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953658" y="5280764"/>
            <a:ext cx="2343070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0275" y="892178"/>
            <a:ext cx="6316266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00275" y="2776936"/>
            <a:ext cx="294322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834607"/>
            <a:ext cx="294322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57630" y="2776936"/>
            <a:ext cx="295772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834607"/>
            <a:ext cx="295772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19339" y="0"/>
            <a:ext cx="3276023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4081416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562" y="1361938"/>
            <a:ext cx="5074444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8650" y="2286002"/>
            <a:ext cx="4570703" cy="354214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3594" y="2284624"/>
            <a:ext cx="2360499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93594" y="2779714"/>
            <a:ext cx="2361010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9143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3354712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4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3502152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4292468"/>
            <a:ext cx="54864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820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4425696"/>
            <a:ext cx="48006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" y="4034785"/>
            <a:ext cx="77495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8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28650" y="2139084"/>
            <a:ext cx="7886700" cy="3695338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943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528638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7882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5126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42590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9703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886947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04411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3770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54945" y="3669061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63472" y="3796722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2611" y="2428875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69855" y="3654379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75824" y="3782040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7882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125126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042590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69703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886947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804411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770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GB" noProof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754945" y="5527897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672409" y="5655558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52611" y="4287711"/>
            <a:ext cx="8001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69855" y="5513215"/>
            <a:ext cx="13716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475824" y="5640876"/>
            <a:ext cx="154305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4"/>
            <a:ext cx="154305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750" y="5180889"/>
            <a:ext cx="857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28688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2843213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06585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650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50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85854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671999" y="3788814"/>
            <a:ext cx="1756654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71999" y="4464811"/>
            <a:ext cx="1756654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71999" y="5120723"/>
            <a:ext cx="1756654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893283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23957" y="3788814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723957" y="4464811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3957" y="5120723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45241" y="2118642"/>
            <a:ext cx="1392174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67305" y="3788458"/>
            <a:ext cx="174804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67305" y="4464455"/>
            <a:ext cx="174804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67305" y="5120367"/>
            <a:ext cx="174804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7656" y="3682546"/>
            <a:ext cx="3833813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1"/>
            <a:ext cx="3571875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1978819" y="1"/>
            <a:ext cx="1593057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5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116612" y="0"/>
            <a:ext cx="5027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125" y="1020446"/>
            <a:ext cx="2378869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2924176"/>
            <a:ext cx="2378869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125" y="6356351"/>
            <a:ext cx="7388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2414" y="6356350"/>
            <a:ext cx="186213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2229" y="6356351"/>
            <a:ext cx="74066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1615737"/>
            <a:ext cx="3134678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238104"/>
            <a:ext cx="3134678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382704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0401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9791" y="6356351"/>
            <a:ext cx="199616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4572" y="6356351"/>
            <a:ext cx="1330778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5413" y="0"/>
            <a:ext cx="7558587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09419"/>
            <a:ext cx="3061607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39" y="148113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781" y="2557463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3633788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50" y="4710114"/>
            <a:ext cx="1606323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152" y="159447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22" y="2673328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2703" y="3755394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1460" y="4824430"/>
            <a:ext cx="4154321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137" y="502393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19938" y="3948451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0090" y="2872686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39698" y="1796083"/>
            <a:ext cx="113490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1459" y="6356351"/>
            <a:ext cx="1356534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8156" y="6356351"/>
            <a:ext cx="407194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4425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4248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4753" y="2563124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857" y="3070348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4425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809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4473" y="4319432"/>
            <a:ext cx="3023959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4857" y="4826656"/>
            <a:ext cx="3023273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16291" y="1"/>
            <a:ext cx="2627709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90708" y="0"/>
            <a:ext cx="1853293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1570" y="4156406"/>
            <a:ext cx="235458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153063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186006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2630432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295985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373022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05965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0080" y="4830025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9761" y="5159449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3522" y="-1"/>
            <a:ext cx="3672551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556" y="1671639"/>
            <a:ext cx="3833813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56" y="3660774"/>
            <a:ext cx="3833813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6822282" y="1497012"/>
            <a:ext cx="2321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5214937" y="-25401"/>
            <a:ext cx="2843213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8348" y="6356351"/>
            <a:ext cx="130730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3512" y="2571236"/>
            <a:ext cx="3134678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440769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862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0127" y="1152772"/>
            <a:ext cx="4073978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1657350" y="0"/>
            <a:ext cx="18288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691" y="2469516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1372" y="2798940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691" y="3569311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1372" y="3898736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41691" y="4669108"/>
            <a:ext cx="4074903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1372" y="4998532"/>
            <a:ext cx="4073978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39760" y="6356351"/>
            <a:ext cx="71063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1466" y="6356351"/>
            <a:ext cx="24329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025493" y="6356351"/>
            <a:ext cx="4898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2329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329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85749" y="2776936"/>
            <a:ext cx="2172503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85749" y="3834607"/>
            <a:ext cx="2172503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28688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678782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49816" y="2776936"/>
            <a:ext cx="2161856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49816" y="3834607"/>
            <a:ext cx="2161856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9853-computer-scanner-free-download-png-hq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flickr.com/photos/baltimoreheritage/45394608015" TargetMode="Externa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191993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pexels.com/photo/black-camera-with-stand-753861/" TargetMode="External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927687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flickr.com/photos/mbiskoping/354816264/" TargetMode="External"/><Relationship Id="rId4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electronics-lab.com/tag/storage/" TargetMode="External"/><Relationship Id="rId5" Type="http://schemas.openxmlformats.org/officeDocument/2006/relationships/image" Target="../media/image48.jpg"/><Relationship Id="rId4" Type="http://schemas.openxmlformats.org/officeDocument/2006/relationships/hyperlink" Target="https://pixnio.com/media/circuit-board-memory-motherboard-processor-transisto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n-web.blogspot.com/2017/04/tips-memilih-memory-card.html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podfeet.com/blog/2006/08/nosillacast-08272006-show-58/" TargetMode="External"/><Relationship Id="rId4" Type="http://schemas.openxmlformats.org/officeDocument/2006/relationships/image" Target="../media/image5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laninbelfast.blogspot.com/2011/03/goflex-portable-hard-drives-from.html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wallpaperflare.com/search?wallpaper=pendrive" TargetMode="External"/><Relationship Id="rId4" Type="http://schemas.openxmlformats.org/officeDocument/2006/relationships/image" Target="../media/image5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lickr.com/photos/descilla/3376210849/in/set-72157615770023150/" TargetMode="External"/><Relationship Id="rId5" Type="http://schemas.openxmlformats.org/officeDocument/2006/relationships/image" Target="../media/image54.jpg"/><Relationship Id="rId4" Type="http://schemas.openxmlformats.org/officeDocument/2006/relationships/hyperlink" Target="https://commons.wikimedia.org/wiki/File:Hard_Drive_(11644419853)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networking&amp;page=2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technofaq.org/posts/2021/05/how-businesses-can-find-the-ideal-cloud-storage-provider/" TargetMode="External"/><Relationship Id="rId4" Type="http://schemas.openxmlformats.org/officeDocument/2006/relationships/image" Target="../media/image5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video-video-edit-video-edits-videos-editing-editor-editors-wallpaper-eulec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pexels.com/photo/man-using-photoshop-software-3561340/" TargetMode="External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igaweb.net/2012/01/app-gratuite-foto-su-iphone-con-effetti.html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technofaq.org/posts/2016/02/best-free-photo-editor-apps-for-your-android-phone/" TargetMode="External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51742-laserjet-printer-free-png-hq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pixabay.com/en/printer-desk-office-fax-scanner-790396/" TargetMode="External"/><Relationship Id="rId4" Type="http://schemas.openxmlformats.org/officeDocument/2006/relationships/image" Target="../media/image6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608978" TargetMode="External"/><Relationship Id="rId7" Type="http://schemas.openxmlformats.org/officeDocument/2006/relationships/hyperlink" Target="https://goduhompy.tistory.com/entry/%EC%9B%8C%ED%84%B0%EB%A7%88%ED%81%AC-%EC%97%86%EB%8A%94-%EB%8F%99%EC%98%81%EC%83%81-%ED%8E%B8%EC%A7%91-%ED%94%84%EB%A1%9C%EA%B7%B8%EB%9E%A8-%EC%B6%94%EC%B2%9C-%EB%B0%8F-%EC%82%AC%EC%9A%A9%EB%B2%95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jpeg"/><Relationship Id="rId5" Type="http://schemas.openxmlformats.org/officeDocument/2006/relationships/hyperlink" Target="https://www.wallpaperflare.com/blue-samsung-32-gb-adapter-on-brown-surface-sd-card-storage-wallpaper-zjeds" TargetMode="External"/><Relationship Id="rId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amera-canon-dslr-electronics-243757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adgetsin.com/fujifilm-x-a7-mirrorless-camera-with-xc-15-45mm-ois-pz-lens.ht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20002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freepngimg.com/png/21859-sony-digital-camera-clipart" TargetMode="Externa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28366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pixabay.com/en/sunset-iphone-phone-camera-phone-1192780/" TargetMode="External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dium_satellite_constellation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pixabay.com/fr/photos/drone-multicopter-dji-inspire-1080844/" TargetMode="External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3172C-3600-604E-EA06-201EF186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1A82C6-0B26-509A-CE8C-9E7BCB13C2A0}"/>
              </a:ext>
            </a:extLst>
          </p:cNvPr>
          <p:cNvSpPr txBox="1"/>
          <p:nvPr/>
        </p:nvSpPr>
        <p:spPr>
          <a:xfrm>
            <a:off x="1252353" y="2360185"/>
            <a:ext cx="2887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Completed</a:t>
            </a:r>
            <a:r>
              <a:rPr lang="en-GB" sz="2000" dirty="0"/>
              <a:t> Photography Genres Assignment: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Maja Drabek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Fatima Mahmood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Christopher Martin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Caitlin Morton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Siham </a:t>
            </a:r>
            <a:r>
              <a:rPr lang="en-GB" sz="2000" dirty="0" err="1"/>
              <a:t>Muhiaddin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Sadeen </a:t>
            </a:r>
            <a:r>
              <a:rPr lang="en-GB" sz="2000" dirty="0" err="1"/>
              <a:t>Qoraan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Haroon Rafiq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Eva Robertson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Salmah Sadat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Maisa Sattar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Jake Venters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429E0-4A9B-E79B-0976-F0550EFBCD7A}"/>
              </a:ext>
            </a:extLst>
          </p:cNvPr>
          <p:cNvSpPr txBox="1"/>
          <p:nvPr/>
        </p:nvSpPr>
        <p:spPr>
          <a:xfrm>
            <a:off x="5105400" y="2360185"/>
            <a:ext cx="28878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Still to complete </a:t>
            </a:r>
            <a:r>
              <a:rPr lang="en-GB" sz="2000" dirty="0"/>
              <a:t>Genres Assignment: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Zainab </a:t>
            </a:r>
            <a:r>
              <a:rPr lang="en-GB" sz="2000" dirty="0" err="1"/>
              <a:t>Albaheli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Hollie Moffat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Abdullah Mirza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Abdul Rehman Muhammad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Musa Nadeem Faisal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Fahad Nasair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Rahib Rasool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Rajvir Singh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Alexander Stewart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90D9B-F08D-C6E8-4B24-3950B8CBF555}"/>
              </a:ext>
            </a:extLst>
          </p:cNvPr>
          <p:cNvSpPr txBox="1"/>
          <p:nvPr/>
        </p:nvSpPr>
        <p:spPr>
          <a:xfrm>
            <a:off x="1303153" y="540090"/>
            <a:ext cx="6537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Continue working on your </a:t>
            </a:r>
            <a:r>
              <a:rPr lang="en-GB" sz="2000" b="1" dirty="0"/>
              <a:t>Photography Genres presentation</a:t>
            </a:r>
            <a:r>
              <a:rPr lang="en-GB" sz="2000" dirty="0"/>
              <a:t> from last time if you have </a:t>
            </a:r>
            <a:r>
              <a:rPr lang="en-GB" sz="2000" b="1" dirty="0"/>
              <a:t>not</a:t>
            </a:r>
            <a:r>
              <a:rPr lang="en-GB" sz="2000" dirty="0"/>
              <a:t> finished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If finished, check your </a:t>
            </a:r>
            <a:r>
              <a:rPr lang="en-GB" sz="2000" b="1" dirty="0"/>
              <a:t>feedback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16944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34481-CD96-C483-0E1B-444004F7D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1F4C-1302-1000-C864-E8532F28C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Capture – Scanner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7D906-86A6-0569-B508-871D0E47B467}"/>
              </a:ext>
            </a:extLst>
          </p:cNvPr>
          <p:cNvSpPr txBox="1"/>
          <p:nvPr/>
        </p:nvSpPr>
        <p:spPr>
          <a:xfrm>
            <a:off x="1357632" y="1843950"/>
            <a:ext cx="6428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Function</a:t>
            </a:r>
            <a:r>
              <a:rPr lang="en-GB" dirty="0"/>
              <a:t>: Converts physical images/documents into digital files</a:t>
            </a:r>
          </a:p>
          <a:p>
            <a:endParaRPr lang="en-GB" dirty="0"/>
          </a:p>
          <a:p>
            <a:r>
              <a:rPr lang="en-GB" b="1" dirty="0"/>
              <a:t>Types</a:t>
            </a:r>
            <a:r>
              <a:rPr lang="en-GB" dirty="0"/>
              <a:t>: Flatbed, sheet-fed, film/slide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Preserves old photos, enables editing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Archiving, document management</a:t>
            </a:r>
          </a:p>
          <a:p>
            <a:endParaRPr lang="en-GB" dirty="0"/>
          </a:p>
        </p:txBody>
      </p:sp>
      <p:pic>
        <p:nvPicPr>
          <p:cNvPr id="5" name="Picture 4" descr="A close-up of a scanner&#10;&#10;AI-generated content may be incorrect.">
            <a:extLst>
              <a:ext uri="{FF2B5EF4-FFF2-40B4-BE49-F238E27FC236}">
                <a16:creationId xmlns:a16="http://schemas.microsoft.com/office/drawing/2014/main" id="{CEC30000-7FAF-C10D-3B5B-D8E24D64A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5706" y="4514352"/>
            <a:ext cx="3424504" cy="2054703"/>
          </a:xfrm>
          <a:prstGeom prst="rect">
            <a:avLst/>
          </a:prstGeom>
        </p:spPr>
      </p:pic>
      <p:pic>
        <p:nvPicPr>
          <p:cNvPr id="8" name="Picture 7" descr="A machine with a screen and a computer&#10;&#10;AI-generated content may be incorrect.">
            <a:extLst>
              <a:ext uri="{FF2B5EF4-FFF2-40B4-BE49-F238E27FC236}">
                <a16:creationId xmlns:a16="http://schemas.microsoft.com/office/drawing/2014/main" id="{272B3211-6518-67E0-DDD7-7347843B5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92864" y="3943125"/>
            <a:ext cx="2055430" cy="274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378B4-C033-ABB8-3A21-25EF1DBC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751A-391A-BB54-F47D-3846C059D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Capture – Tripod/Stand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036DCF-9A61-ECDB-5381-BD2CBBC2C126}"/>
              </a:ext>
            </a:extLst>
          </p:cNvPr>
          <p:cNvSpPr txBox="1"/>
          <p:nvPr/>
        </p:nvSpPr>
        <p:spPr>
          <a:xfrm>
            <a:off x="1357632" y="1843950"/>
            <a:ext cx="6428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Function</a:t>
            </a:r>
            <a:r>
              <a:rPr lang="en-GB" dirty="0"/>
              <a:t>: Stabilizes the camera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Reduces camera shake, enables long exposures, consistent framing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Landscape, night photography, studio shoots</a:t>
            </a:r>
          </a:p>
          <a:p>
            <a:endParaRPr lang="en-GB" dirty="0"/>
          </a:p>
        </p:txBody>
      </p:sp>
      <p:pic>
        <p:nvPicPr>
          <p:cNvPr id="5" name="Picture 4" descr="A camera on a tripod&#10;&#10;AI-generated content may be incorrect.">
            <a:extLst>
              <a:ext uri="{FF2B5EF4-FFF2-40B4-BE49-F238E27FC236}">
                <a16:creationId xmlns:a16="http://schemas.microsoft.com/office/drawing/2014/main" id="{6BEA8D05-A32B-F6F7-A23F-C600E5BE4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6699" y="4067762"/>
            <a:ext cx="3050045" cy="2395900"/>
          </a:xfrm>
          <a:prstGeom prst="rect">
            <a:avLst/>
          </a:prstGeom>
        </p:spPr>
      </p:pic>
      <p:pic>
        <p:nvPicPr>
          <p:cNvPr id="7" name="Picture 6" descr="A camera on a tripod&#10;&#10;AI-generated content may be incorrect.">
            <a:extLst>
              <a:ext uri="{FF2B5EF4-FFF2-40B4-BE49-F238E27FC236}">
                <a16:creationId xmlns:a16="http://schemas.microsoft.com/office/drawing/2014/main" id="{484ADDAB-A194-25DF-A4C2-0E1FD4A2B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0193" y="4085379"/>
            <a:ext cx="3540999" cy="23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36DEC-9012-2519-3EB1-69EC271A6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E4EC0-E09F-45E6-4DA5-69620610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Capture – Lighting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BDA62-3D40-FA30-DB75-856D93A59CE9}"/>
              </a:ext>
            </a:extLst>
          </p:cNvPr>
          <p:cNvSpPr txBox="1"/>
          <p:nvPr/>
        </p:nvSpPr>
        <p:spPr>
          <a:xfrm>
            <a:off x="1357632" y="1843950"/>
            <a:ext cx="6428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Examples</a:t>
            </a:r>
            <a:r>
              <a:rPr lang="en-GB" dirty="0"/>
              <a:t>: Studio lights, LED panels, ring lights, reflectors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Controls shadows, improves clarity and colour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Portraits, product photography, professional shoots</a:t>
            </a:r>
          </a:p>
          <a:p>
            <a:endParaRPr lang="en-GB" dirty="0"/>
          </a:p>
        </p:txBody>
      </p:sp>
      <p:pic>
        <p:nvPicPr>
          <p:cNvPr id="5" name="Picture 4" descr="A pair of spotlights on a white background&#10;&#10;AI-generated content may be incorrect.">
            <a:extLst>
              <a:ext uri="{FF2B5EF4-FFF2-40B4-BE49-F238E27FC236}">
                <a16:creationId xmlns:a16="http://schemas.microsoft.com/office/drawing/2014/main" id="{CE560D78-F605-B819-FBCF-3F4F74F32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7382" y="4075075"/>
            <a:ext cx="3412123" cy="2275033"/>
          </a:xfrm>
          <a:prstGeom prst="rect">
            <a:avLst/>
          </a:prstGeom>
        </p:spPr>
      </p:pic>
      <p:pic>
        <p:nvPicPr>
          <p:cNvPr id="7" name="Picture 6" descr="A close-up of a reflector&#10;&#10;AI-generated content may be incorrect.">
            <a:extLst>
              <a:ext uri="{FF2B5EF4-FFF2-40B4-BE49-F238E27FC236}">
                <a16:creationId xmlns:a16="http://schemas.microsoft.com/office/drawing/2014/main" id="{7FFA3766-C3EA-C326-53EF-E71EBB497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16924" y="3970914"/>
            <a:ext cx="3723218" cy="24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4BC7-76A1-7848-03E5-9F54A664E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10A2-12B9-3A88-DBB5-891F3674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Storage – Internal Device Storage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24CC6-2240-FAC4-1063-84AFE1C0B725}"/>
              </a:ext>
            </a:extLst>
          </p:cNvPr>
          <p:cNvSpPr txBox="1"/>
          <p:nvPr/>
        </p:nvSpPr>
        <p:spPr>
          <a:xfrm>
            <a:off x="1357632" y="1843950"/>
            <a:ext cx="6428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Function</a:t>
            </a:r>
            <a:r>
              <a:rPr lang="en-GB" dirty="0"/>
              <a:t>: Built-in storage for cameras, drones, phones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On the device itself, fast transfer speed</a:t>
            </a:r>
          </a:p>
          <a:p>
            <a:endParaRPr lang="en-GB" dirty="0"/>
          </a:p>
          <a:p>
            <a:r>
              <a:rPr lang="en-GB" b="1" dirty="0"/>
              <a:t>Disadvantages</a:t>
            </a:r>
            <a:r>
              <a:rPr lang="en-GB" dirty="0"/>
              <a:t>: Cannot be separated from the capture device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Temporarily store images on the device so they can be transferred to permanent storage after a shoot</a:t>
            </a:r>
            <a:endParaRPr lang="en-GB" b="1" dirty="0"/>
          </a:p>
          <a:p>
            <a:endParaRPr lang="en-GB" dirty="0"/>
          </a:p>
        </p:txBody>
      </p:sp>
      <p:pic>
        <p:nvPicPr>
          <p:cNvPr id="5" name="Picture 4" descr="Close-up of a motherboard with many slots&#10;&#10;AI-generated content may be incorrect.">
            <a:extLst>
              <a:ext uri="{FF2B5EF4-FFF2-40B4-BE49-F238E27FC236}">
                <a16:creationId xmlns:a16="http://schemas.microsoft.com/office/drawing/2014/main" id="{FB6A1D6B-8BE4-35D5-4A27-B2B62D186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01025" y="4376131"/>
            <a:ext cx="3270975" cy="2180650"/>
          </a:xfrm>
          <a:prstGeom prst="rect">
            <a:avLst/>
          </a:prstGeom>
        </p:spPr>
      </p:pic>
      <p:pic>
        <p:nvPicPr>
          <p:cNvPr id="7" name="Picture 6" descr="Close-up of a flash drive&#10;&#10;AI-generated content may be incorrect.">
            <a:extLst>
              <a:ext uri="{FF2B5EF4-FFF2-40B4-BE49-F238E27FC236}">
                <a16:creationId xmlns:a16="http://schemas.microsoft.com/office/drawing/2014/main" id="{3FCC7406-E82C-2FF5-A431-3A0EDA66A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79884" y="4376131"/>
            <a:ext cx="3270975" cy="21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F313C-DC8E-181E-B9F1-778B00563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0186-AC48-55C9-DE1E-E785B10C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Storage – SD/Micro SD cards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372AB-F92C-2948-A0B2-9E017E203DEB}"/>
              </a:ext>
            </a:extLst>
          </p:cNvPr>
          <p:cNvSpPr txBox="1"/>
          <p:nvPr/>
        </p:nvSpPr>
        <p:spPr>
          <a:xfrm>
            <a:off x="1357632" y="1843950"/>
            <a:ext cx="6428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Function</a:t>
            </a:r>
            <a:r>
              <a:rPr lang="en-GB" dirty="0"/>
              <a:t>: Removable storage for cameras, drones, phones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Portable, inexpensive, reusable</a:t>
            </a:r>
          </a:p>
          <a:p>
            <a:endParaRPr lang="en-GB" dirty="0"/>
          </a:p>
          <a:p>
            <a:r>
              <a:rPr lang="en-GB" b="1" dirty="0"/>
              <a:t>Capacity</a:t>
            </a:r>
            <a:r>
              <a:rPr lang="en-GB" dirty="0"/>
              <a:t>: Ranges from MBs to several TBs</a:t>
            </a:r>
          </a:p>
        </p:txBody>
      </p:sp>
      <p:pic>
        <p:nvPicPr>
          <p:cNvPr id="5" name="Picture 4" descr="A group of memory cards&#10;&#10;AI-generated content may be incorrect.">
            <a:extLst>
              <a:ext uri="{FF2B5EF4-FFF2-40B4-BE49-F238E27FC236}">
                <a16:creationId xmlns:a16="http://schemas.microsoft.com/office/drawing/2014/main" id="{C04750EC-1995-958E-6988-B26652B7E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8263" y="3852314"/>
            <a:ext cx="3890803" cy="2590626"/>
          </a:xfrm>
          <a:prstGeom prst="rect">
            <a:avLst/>
          </a:prstGeom>
        </p:spPr>
      </p:pic>
      <p:pic>
        <p:nvPicPr>
          <p:cNvPr id="8" name="Picture 7" descr="A small black memory card on a finger&#10;&#10;AI-generated content may be incorrect.">
            <a:extLst>
              <a:ext uri="{FF2B5EF4-FFF2-40B4-BE49-F238E27FC236}">
                <a16:creationId xmlns:a16="http://schemas.microsoft.com/office/drawing/2014/main" id="{15987E3C-BFA5-A7C2-A8A6-45DA0FC5A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04122" y="3971699"/>
            <a:ext cx="3131615" cy="23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88F0B-6EBC-A49D-B6F8-1D99FC26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538A-4DDE-00BA-B4F8-ABE363BF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Storage – Portable 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503DC-1BE2-8B81-1B7E-8AB003B67A5C}"/>
              </a:ext>
            </a:extLst>
          </p:cNvPr>
          <p:cNvSpPr txBox="1"/>
          <p:nvPr/>
        </p:nvSpPr>
        <p:spPr>
          <a:xfrm>
            <a:off x="1357632" y="1843950"/>
            <a:ext cx="6428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Types</a:t>
            </a:r>
            <a:r>
              <a:rPr lang="en-GB" dirty="0"/>
              <a:t>: Hard-Drive (HDD) or Solid-State (SSD)</a:t>
            </a:r>
            <a:endParaRPr lang="en-GB" b="1" dirty="0"/>
          </a:p>
          <a:p>
            <a:endParaRPr lang="en-GB" b="1" dirty="0"/>
          </a:p>
          <a:p>
            <a:r>
              <a:rPr lang="en-GB" b="1" dirty="0"/>
              <a:t>Function</a:t>
            </a:r>
            <a:r>
              <a:rPr lang="en-GB" dirty="0"/>
              <a:t>: External storage connected via USB/Thunderbolt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Large capacity, useful for backups</a:t>
            </a:r>
          </a:p>
          <a:p>
            <a:endParaRPr lang="en-GB" dirty="0"/>
          </a:p>
          <a:p>
            <a:r>
              <a:rPr lang="en-GB" b="1" dirty="0"/>
              <a:t>SSD vs HDD</a:t>
            </a:r>
            <a:r>
              <a:rPr lang="en-GB" dirty="0"/>
              <a:t>: SSD faster &amp; durable, HDD cheaper per GB</a:t>
            </a:r>
          </a:p>
          <a:p>
            <a:endParaRPr lang="en-GB" dirty="0"/>
          </a:p>
        </p:txBody>
      </p:sp>
      <p:pic>
        <p:nvPicPr>
          <p:cNvPr id="5" name="Picture 4" descr="A close-up of a portable hard drive&#10;&#10;AI-generated content may be incorrect.">
            <a:extLst>
              <a:ext uri="{FF2B5EF4-FFF2-40B4-BE49-F238E27FC236}">
                <a16:creationId xmlns:a16="http://schemas.microsoft.com/office/drawing/2014/main" id="{C2E01EB1-A757-F085-72BD-D33C5DA0F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10347" y="4281028"/>
            <a:ext cx="3160770" cy="2050989"/>
          </a:xfrm>
          <a:prstGeom prst="rect">
            <a:avLst/>
          </a:prstGeom>
        </p:spPr>
      </p:pic>
      <p:pic>
        <p:nvPicPr>
          <p:cNvPr id="8" name="Picture 7" descr="A close-up of several usb drives&#10;&#10;AI-generated content may be incorrect.">
            <a:extLst>
              <a:ext uri="{FF2B5EF4-FFF2-40B4-BE49-F238E27FC236}">
                <a16:creationId xmlns:a16="http://schemas.microsoft.com/office/drawing/2014/main" id="{873B76C6-93D5-3BD6-887C-B2B0CEB51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72885" y="4252353"/>
            <a:ext cx="3160769" cy="210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675B-1A75-873C-A40E-93C1825E5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5148-E867-AF6D-CC3F-F7D61FF7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Storage – Computer Storage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73210-C9D1-C62E-3FB2-433D585D45B0}"/>
              </a:ext>
            </a:extLst>
          </p:cNvPr>
          <p:cNvSpPr txBox="1"/>
          <p:nvPr/>
        </p:nvSpPr>
        <p:spPr>
          <a:xfrm>
            <a:off x="1357632" y="1843950"/>
            <a:ext cx="6428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Function</a:t>
            </a:r>
            <a:r>
              <a:rPr lang="en-GB" dirty="0"/>
              <a:t>: Storage device inside a computer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Large, permanent storage, quick access/editing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Editing and managing photo libraries</a:t>
            </a:r>
          </a:p>
        </p:txBody>
      </p:sp>
      <p:pic>
        <p:nvPicPr>
          <p:cNvPr id="6" name="Picture 5" descr="A black and silver hard drive&#10;&#10;AI-generated content may be incorrect.">
            <a:extLst>
              <a:ext uri="{FF2B5EF4-FFF2-40B4-BE49-F238E27FC236}">
                <a16:creationId xmlns:a16="http://schemas.microsoft.com/office/drawing/2014/main" id="{BC5C4EB7-B915-09B5-D21C-E5767D585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8245" y="3786475"/>
            <a:ext cx="3514405" cy="2635804"/>
          </a:xfrm>
          <a:prstGeom prst="rect">
            <a:avLst/>
          </a:prstGeom>
        </p:spPr>
      </p:pic>
      <p:pic>
        <p:nvPicPr>
          <p:cNvPr id="9" name="Picture 8" descr="A close up of a device&#10;&#10;AI-generated content may be incorrect.">
            <a:extLst>
              <a:ext uri="{FF2B5EF4-FFF2-40B4-BE49-F238E27FC236}">
                <a16:creationId xmlns:a16="http://schemas.microsoft.com/office/drawing/2014/main" id="{A0F28494-6637-C78B-66DC-B5F3721C0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72000" y="3604931"/>
            <a:ext cx="3756463" cy="28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DA7BE-9099-A17E-F81D-7D901B9CA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5E93-6CD1-9CDF-E365-F0FF18C7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Storage – Cloud Storage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83038-1316-0374-A688-CF36AC9163BB}"/>
              </a:ext>
            </a:extLst>
          </p:cNvPr>
          <p:cNvSpPr txBox="1"/>
          <p:nvPr/>
        </p:nvSpPr>
        <p:spPr>
          <a:xfrm>
            <a:off x="1357632" y="1843950"/>
            <a:ext cx="6428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Examples</a:t>
            </a:r>
            <a:r>
              <a:rPr lang="en-GB" dirty="0"/>
              <a:t>: Google Photos, iCloud, OneDrive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Access anywhere, backup protection, sharing</a:t>
            </a:r>
          </a:p>
          <a:p>
            <a:endParaRPr lang="en-GB" dirty="0"/>
          </a:p>
          <a:p>
            <a:r>
              <a:rPr lang="en-GB" b="1" dirty="0"/>
              <a:t>Considerations</a:t>
            </a:r>
            <a:r>
              <a:rPr lang="en-GB" dirty="0"/>
              <a:t>: Requires internet, may have subscription fees</a:t>
            </a:r>
          </a:p>
          <a:p>
            <a:endParaRPr lang="en-GB" dirty="0"/>
          </a:p>
        </p:txBody>
      </p:sp>
      <p:pic>
        <p:nvPicPr>
          <p:cNvPr id="5" name="Picture 4" descr="A large server room with many wires&#10;&#10;AI-generated content may be incorrect.">
            <a:extLst>
              <a:ext uri="{FF2B5EF4-FFF2-40B4-BE49-F238E27FC236}">
                <a16:creationId xmlns:a16="http://schemas.microsoft.com/office/drawing/2014/main" id="{11CEBA38-617F-42A5-B38E-AAB67FA88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93185" y="4070721"/>
            <a:ext cx="3467100" cy="1952625"/>
          </a:xfrm>
          <a:prstGeom prst="rect">
            <a:avLst/>
          </a:prstGeom>
        </p:spPr>
      </p:pic>
      <p:pic>
        <p:nvPicPr>
          <p:cNvPr id="7" name="Picture 6" descr="A cloud computing diagram with devices and arrows&#10;&#10;AI-generated content may be incorrect.">
            <a:extLst>
              <a:ext uri="{FF2B5EF4-FFF2-40B4-BE49-F238E27FC236}">
                <a16:creationId xmlns:a16="http://schemas.microsoft.com/office/drawing/2014/main" id="{1B6E0683-5637-BBE8-075F-FD4567728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3715" y="4031949"/>
            <a:ext cx="3609186" cy="2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2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6EA14-9354-852F-60B3-C7DB7C793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FD8C-F913-5058-1338-383D5390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Processing – PC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3B701-4806-9A35-7766-B151CC1CC6C8}"/>
              </a:ext>
            </a:extLst>
          </p:cNvPr>
          <p:cNvSpPr txBox="1"/>
          <p:nvPr/>
        </p:nvSpPr>
        <p:spPr>
          <a:xfrm>
            <a:off x="1357632" y="1843950"/>
            <a:ext cx="6428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Features</a:t>
            </a:r>
            <a:r>
              <a:rPr lang="en-GB" dirty="0"/>
              <a:t>: More powerful hardware for image editing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Runs advanced editing software (Photoshop, Lightroom)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Professional photo editing and storage</a:t>
            </a:r>
          </a:p>
          <a:p>
            <a:endParaRPr lang="en-GB" dirty="0"/>
          </a:p>
        </p:txBody>
      </p:sp>
      <p:pic>
        <p:nvPicPr>
          <p:cNvPr id="5" name="Picture 4" descr="A computer with multiple images on it&#10;&#10;AI-generated content may be incorrect.">
            <a:extLst>
              <a:ext uri="{FF2B5EF4-FFF2-40B4-BE49-F238E27FC236}">
                <a16:creationId xmlns:a16="http://schemas.microsoft.com/office/drawing/2014/main" id="{261565A2-F6B6-724E-CB21-85EA9398D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4811" y="4030384"/>
            <a:ext cx="3474707" cy="2336836"/>
          </a:xfrm>
          <a:prstGeom prst="rect">
            <a:avLst/>
          </a:prstGeom>
        </p:spPr>
      </p:pic>
      <p:pic>
        <p:nvPicPr>
          <p:cNvPr id="7" name="Picture 6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BE819279-9B9B-B1BA-9A2C-CA5A18EC8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64484" y="3987591"/>
            <a:ext cx="3569443" cy="23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31709-F762-E21A-1065-F43DE9BA1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66DF-C17A-0F8A-16B1-77716403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Processing – Smartphone/Tablet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70176-BDD3-7F9A-4461-1BE32EEFA734}"/>
              </a:ext>
            </a:extLst>
          </p:cNvPr>
          <p:cNvSpPr txBox="1"/>
          <p:nvPr/>
        </p:nvSpPr>
        <p:spPr>
          <a:xfrm>
            <a:off x="1357632" y="1843950"/>
            <a:ext cx="6428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Features</a:t>
            </a:r>
            <a:r>
              <a:rPr lang="en-GB" dirty="0"/>
              <a:t>: Mobile editing apps, touch interface, portability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Quick edits, share instantly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Casual editing, social media content creation</a:t>
            </a:r>
          </a:p>
          <a:p>
            <a:endParaRPr lang="en-GB" dirty="0"/>
          </a:p>
        </p:txBody>
      </p:sp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0A9066A-DF5D-EFFA-BF70-9F1D89EC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8650" y="4083246"/>
            <a:ext cx="3985379" cy="2091942"/>
          </a:xfrm>
          <a:prstGeom prst="rect">
            <a:avLst/>
          </a:prstGeom>
        </p:spPr>
      </p:pic>
      <p:pic>
        <p:nvPicPr>
          <p:cNvPr id="8" name="Picture 7" descr="A person touching a cell phone&#10;&#10;AI-generated content may be incorrect.">
            <a:extLst>
              <a:ext uri="{FF2B5EF4-FFF2-40B4-BE49-F238E27FC236}">
                <a16:creationId xmlns:a16="http://schemas.microsoft.com/office/drawing/2014/main" id="{932CF4C5-4550-95D4-4E86-DE0DB2837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57264" y="4083246"/>
            <a:ext cx="3719009" cy="20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9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21C1-B79D-AD03-4EAE-D2542FF3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CA64-873A-D0FF-B9BC-047C4A1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9065B-2239-5666-C525-8AC7E30D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F8EBB-712D-FA69-3F85-6C3C4D91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hardware used to capture and process still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describe image hardware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F969-28CF-3476-B018-2C7279196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59522-523D-64B6-2A66-6AD09301A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Identify and describe the uses of different still image hardware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Create a presentation about different types of image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17054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C7AAA-DC2D-3774-AD0F-92C781B35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FC5C-BED6-DA45-AEE9-07CE8812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Processing – Printer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9C0B0-AF1F-B24C-6A97-2D58E4F9A4C1}"/>
              </a:ext>
            </a:extLst>
          </p:cNvPr>
          <p:cNvSpPr txBox="1"/>
          <p:nvPr/>
        </p:nvSpPr>
        <p:spPr>
          <a:xfrm>
            <a:off x="1357632" y="1843950"/>
            <a:ext cx="6428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Types</a:t>
            </a:r>
            <a:r>
              <a:rPr lang="en-GB" dirty="0"/>
              <a:t>: Inkjet (better for photos), Laser (faster, office use)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Produces physical copies of digital images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Photo prints, albums, exhibitions</a:t>
            </a:r>
          </a:p>
          <a:p>
            <a:endParaRPr lang="en-GB" dirty="0"/>
          </a:p>
        </p:txBody>
      </p:sp>
      <p:pic>
        <p:nvPicPr>
          <p:cNvPr id="5" name="Picture 4" descr="A black printer with a smartphone on it&#10;&#10;AI-generated content may be incorrect.">
            <a:extLst>
              <a:ext uri="{FF2B5EF4-FFF2-40B4-BE49-F238E27FC236}">
                <a16:creationId xmlns:a16="http://schemas.microsoft.com/office/drawing/2014/main" id="{9E66B939-DD5C-2873-4C45-FC63F1405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07012" y="3757900"/>
            <a:ext cx="3861347" cy="2574231"/>
          </a:xfrm>
          <a:prstGeom prst="rect">
            <a:avLst/>
          </a:prstGeom>
        </p:spPr>
      </p:pic>
      <p:pic>
        <p:nvPicPr>
          <p:cNvPr id="8" name="Picture 7" descr="A close up of a printer&#10;&#10;AI-generated content may be incorrect.">
            <a:extLst>
              <a:ext uri="{FF2B5EF4-FFF2-40B4-BE49-F238E27FC236}">
                <a16:creationId xmlns:a16="http://schemas.microsoft.com/office/drawing/2014/main" id="{6BEF8408-EF72-1FF4-1F21-258895245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2746" y="3905693"/>
            <a:ext cx="3404243" cy="22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0864C-D80B-6FB3-F303-C4ECEB682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4816-EB1C-074E-E20D-E227597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intentions and 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5D6EA-4F7E-7E74-0E98-232D1DF62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2221352"/>
            <a:ext cx="2943225" cy="823912"/>
          </a:xfrm>
        </p:spPr>
        <p:txBody>
          <a:bodyPr anchor="ctr"/>
          <a:lstStyle/>
          <a:p>
            <a:r>
              <a:rPr lang="en-GB" sz="2400" dirty="0"/>
              <a:t>I am learning…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C57AB-B767-A356-D506-C63F3B81C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0275" y="3279023"/>
            <a:ext cx="2943225" cy="2802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About hardware used to capture and process still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to describe image hardware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CE929-9015-57D1-D468-9D6BCD392F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7630" y="2217741"/>
            <a:ext cx="2957720" cy="823912"/>
          </a:xfrm>
        </p:spPr>
        <p:txBody>
          <a:bodyPr anchor="ctr"/>
          <a:lstStyle/>
          <a:p>
            <a:r>
              <a:rPr lang="en-GB" sz="2400" dirty="0"/>
              <a:t>I can…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B5484-EFDB-7E0B-9024-F272AD921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7630" y="3279023"/>
            <a:ext cx="2957720" cy="34424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Identify and describe the uses of different still image hardware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Create a presentation about different types of image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9713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7698-A108-A789-FF04-5399523ED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Still Image Hardware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8D7CA-3C16-0295-286D-6294A3D7B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NPA Digital Media (Level 5)</a:t>
            </a:r>
          </a:p>
        </p:txBody>
      </p:sp>
      <p:pic>
        <p:nvPicPr>
          <p:cNvPr id="8" name="Graphic 7" descr="Video camera with solid fill">
            <a:extLst>
              <a:ext uri="{FF2B5EF4-FFF2-40B4-BE49-F238E27FC236}">
                <a16:creationId xmlns:a16="http://schemas.microsoft.com/office/drawing/2014/main" id="{D4E46534-1CEF-8407-F9A3-76D1BFEF8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160" y="2845798"/>
            <a:ext cx="1574118" cy="157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0E357-ABE3-AA32-70C3-BB3291D14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B1D2-EA00-D7E4-B6E3-BE480A64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0BEF5-D310-C127-DF0C-03C94DE55A1B}"/>
              </a:ext>
            </a:extLst>
          </p:cNvPr>
          <p:cNvSpPr txBox="1"/>
          <p:nvPr/>
        </p:nvSpPr>
        <p:spPr>
          <a:xfrm>
            <a:off x="1357632" y="1843950"/>
            <a:ext cx="6428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are many devices we can use to </a:t>
            </a:r>
            <a:r>
              <a:rPr lang="en-GB" b="1" dirty="0"/>
              <a:t>capture, store, and process</a:t>
            </a:r>
            <a:r>
              <a:rPr lang="en-GB" dirty="0"/>
              <a:t> still images.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Capture</a:t>
            </a:r>
            <a:r>
              <a:rPr lang="en-GB" dirty="0"/>
              <a:t> devices: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to take or digitise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Storage</a:t>
            </a:r>
            <a:r>
              <a:rPr lang="en-GB" dirty="0"/>
              <a:t> devices: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to store image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Processing</a:t>
            </a:r>
            <a:r>
              <a:rPr lang="en-GB" dirty="0"/>
              <a:t> devices: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to process or manipulate images</a:t>
            </a:r>
          </a:p>
        </p:txBody>
      </p:sp>
      <p:pic>
        <p:nvPicPr>
          <p:cNvPr id="5" name="Picture 4" descr="A close-up of a camera&#10;&#10;AI-generated content may be incorrect.">
            <a:extLst>
              <a:ext uri="{FF2B5EF4-FFF2-40B4-BE49-F238E27FC236}">
                <a16:creationId xmlns:a16="http://schemas.microsoft.com/office/drawing/2014/main" id="{F1221A7A-1269-07F3-79F8-39DE9B65C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87855" y="2293330"/>
            <a:ext cx="1989149" cy="1325563"/>
          </a:xfrm>
          <a:prstGeom prst="rect">
            <a:avLst/>
          </a:prstGeom>
        </p:spPr>
      </p:pic>
      <p:pic>
        <p:nvPicPr>
          <p:cNvPr id="7" name="Picture 6" descr="A memory card on a table&#10;&#10;AI-generated content may be incorrect.">
            <a:extLst>
              <a:ext uri="{FF2B5EF4-FFF2-40B4-BE49-F238E27FC236}">
                <a16:creationId xmlns:a16="http://schemas.microsoft.com/office/drawing/2014/main" id="{9D4DD955-6053-02D2-006B-B3694B5CE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08121" y="3680262"/>
            <a:ext cx="1909489" cy="1273692"/>
          </a:xfrm>
          <a:prstGeom prst="rect">
            <a:avLst/>
          </a:prstGeom>
        </p:spPr>
      </p:pic>
      <p:pic>
        <p:nvPicPr>
          <p:cNvPr id="9" name="Picture 8" descr="A computer screen with colorful circles&#10;&#10;AI-generated content may be incorrect.">
            <a:extLst>
              <a:ext uri="{FF2B5EF4-FFF2-40B4-BE49-F238E27FC236}">
                <a16:creationId xmlns:a16="http://schemas.microsoft.com/office/drawing/2014/main" id="{95005798-A144-58E8-5D17-F8C07A02C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22816" y="5015323"/>
            <a:ext cx="198958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E42AB-2053-3855-52CD-E4C505883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14AB-9E61-4ADD-6DF8-990590ECA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Capture – DSLR Camera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AAAE7-E7C1-77C6-AFFC-2FBB8249AA6C}"/>
              </a:ext>
            </a:extLst>
          </p:cNvPr>
          <p:cNvSpPr txBox="1"/>
          <p:nvPr/>
        </p:nvSpPr>
        <p:spPr>
          <a:xfrm>
            <a:off x="1357632" y="1843950"/>
            <a:ext cx="6428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Stands for</a:t>
            </a:r>
            <a:r>
              <a:rPr lang="en-GB" dirty="0"/>
              <a:t>: Digital Single-Lens Reflex</a:t>
            </a:r>
          </a:p>
          <a:p>
            <a:endParaRPr lang="en-GB" dirty="0"/>
          </a:p>
          <a:p>
            <a:r>
              <a:rPr lang="en-GB" b="1" dirty="0"/>
              <a:t>Features</a:t>
            </a:r>
            <a:r>
              <a:rPr lang="en-GB" dirty="0"/>
              <a:t>: Interchangeable lenses, large sensors, optical viewfinder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High image quality, good in low light, manual controls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Professional and enthusiast photography</a:t>
            </a:r>
          </a:p>
          <a:p>
            <a:endParaRPr lang="en-GB" dirty="0"/>
          </a:p>
        </p:txBody>
      </p:sp>
      <p:pic>
        <p:nvPicPr>
          <p:cNvPr id="14" name="Picture 13" descr="A black camera with a strap&#10;&#10;AI-generated content may be incorrect.">
            <a:extLst>
              <a:ext uri="{FF2B5EF4-FFF2-40B4-BE49-F238E27FC236}">
                <a16:creationId xmlns:a16="http://schemas.microsoft.com/office/drawing/2014/main" id="{0B90C5F0-38EC-A890-97F9-F1811DCC6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3524" y="4564180"/>
            <a:ext cx="3082691" cy="2053072"/>
          </a:xfrm>
          <a:prstGeom prst="rect">
            <a:avLst/>
          </a:prstGeom>
        </p:spPr>
      </p:pic>
      <p:pic>
        <p:nvPicPr>
          <p:cNvPr id="1032" name="Picture 8" descr="What Is DSLR Camera &amp; How Does It Work?">
            <a:extLst>
              <a:ext uri="{FF2B5EF4-FFF2-40B4-BE49-F238E27FC236}">
                <a16:creationId xmlns:a16="http://schemas.microsoft.com/office/drawing/2014/main" id="{A298A1BB-429D-ACEC-2A94-DC49F2002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92717"/>
            <a:ext cx="3993332" cy="23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45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DCE5A-12B4-EA2C-B249-E14717AE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34C-9499-4AAA-02E2-1E5CDF8E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Capture – Mirrorless Camera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2DDB3-5B1E-EF23-5A05-9BDD1D7C08F2}"/>
              </a:ext>
            </a:extLst>
          </p:cNvPr>
          <p:cNvSpPr txBox="1"/>
          <p:nvPr/>
        </p:nvSpPr>
        <p:spPr>
          <a:xfrm>
            <a:off x="1357632" y="1843950"/>
            <a:ext cx="6428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Key Difference</a:t>
            </a:r>
            <a:r>
              <a:rPr lang="en-GB" dirty="0"/>
              <a:t>: No mirror → smaller, lighter than DSLRs</a:t>
            </a:r>
          </a:p>
          <a:p>
            <a:endParaRPr lang="en-GB" dirty="0"/>
          </a:p>
          <a:p>
            <a:r>
              <a:rPr lang="en-GB" b="1" dirty="0"/>
              <a:t>Features</a:t>
            </a:r>
            <a:r>
              <a:rPr lang="en-GB" dirty="0"/>
              <a:t>: Interchangeable lenses, electronic viewfinder/screen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Compact, fast shooting, often better video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Professionals and hobbyists wanting portability</a:t>
            </a:r>
          </a:p>
          <a:p>
            <a:endParaRPr lang="en-GB" dirty="0"/>
          </a:p>
        </p:txBody>
      </p:sp>
      <p:pic>
        <p:nvPicPr>
          <p:cNvPr id="3074" name="Picture 2" descr="What is a DSLR Camera for Beginners">
            <a:extLst>
              <a:ext uri="{FF2B5EF4-FFF2-40B4-BE49-F238E27FC236}">
                <a16:creationId xmlns:a16="http://schemas.microsoft.com/office/drawing/2014/main" id="{D1978109-057A-2ECF-81A4-3C55F1B47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393" y="4009317"/>
            <a:ext cx="3477585" cy="260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ilver and black camera&#10;&#10;AI-generated content may be incorrect.">
            <a:extLst>
              <a:ext uri="{FF2B5EF4-FFF2-40B4-BE49-F238E27FC236}">
                <a16:creationId xmlns:a16="http://schemas.microsoft.com/office/drawing/2014/main" id="{7BEB7B4B-7EAD-8342-AE5D-7DC466C40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56004" y="4217971"/>
            <a:ext cx="3084604" cy="246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2D1D9-91FD-E52C-E482-A6780332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D84E-00A7-DAB7-B1ED-2E5C5A3F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Capture – Compact Camera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7DA1C-3B77-B23A-B76C-3A00C7A1D68E}"/>
              </a:ext>
            </a:extLst>
          </p:cNvPr>
          <p:cNvSpPr txBox="1"/>
          <p:nvPr/>
        </p:nvSpPr>
        <p:spPr>
          <a:xfrm>
            <a:off x="1357632" y="1843950"/>
            <a:ext cx="6428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Also Called</a:t>
            </a:r>
            <a:r>
              <a:rPr lang="en-GB" dirty="0"/>
              <a:t>: Point-and-shoot, digicam</a:t>
            </a:r>
          </a:p>
          <a:p>
            <a:endParaRPr lang="en-GB" dirty="0"/>
          </a:p>
          <a:p>
            <a:r>
              <a:rPr lang="en-GB" b="1" dirty="0"/>
              <a:t>Features</a:t>
            </a:r>
            <a:r>
              <a:rPr lang="en-GB" dirty="0"/>
              <a:t>: Fixed lens, automatic settings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Small, easy to use, affordable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Casual photography, travel</a:t>
            </a:r>
          </a:p>
          <a:p>
            <a:endParaRPr lang="en-GB" dirty="0"/>
          </a:p>
        </p:txBody>
      </p:sp>
      <p:pic>
        <p:nvPicPr>
          <p:cNvPr id="5" name="Picture 4" descr="A white camera with a lens&#10;&#10;AI-generated content may be incorrect.">
            <a:extLst>
              <a:ext uri="{FF2B5EF4-FFF2-40B4-BE49-F238E27FC236}">
                <a16:creationId xmlns:a16="http://schemas.microsoft.com/office/drawing/2014/main" id="{710EE07D-BDD8-E41B-33F1-999E09AE3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02835" y="4370912"/>
            <a:ext cx="3369165" cy="2260149"/>
          </a:xfrm>
          <a:prstGeom prst="rect">
            <a:avLst/>
          </a:prstGeom>
        </p:spPr>
      </p:pic>
      <p:pic>
        <p:nvPicPr>
          <p:cNvPr id="7" name="Picture 6" descr="A close-up of a camera&#10;&#10;AI-generated content may be incorrect.">
            <a:extLst>
              <a:ext uri="{FF2B5EF4-FFF2-40B4-BE49-F238E27FC236}">
                <a16:creationId xmlns:a16="http://schemas.microsoft.com/office/drawing/2014/main" id="{C718DA06-8508-7F67-829C-DCA24B274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16376" y="4152274"/>
            <a:ext cx="3191195" cy="23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2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1644B-5AA3-3491-4270-6BE0EEFF3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B890-EA62-B532-08B1-58A3EDA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Capture – Smartphone Camera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2742E-DE3C-D6D2-EB3F-6844DE287E0D}"/>
              </a:ext>
            </a:extLst>
          </p:cNvPr>
          <p:cNvSpPr txBox="1"/>
          <p:nvPr/>
        </p:nvSpPr>
        <p:spPr>
          <a:xfrm>
            <a:off x="1357632" y="1843950"/>
            <a:ext cx="6428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Features</a:t>
            </a:r>
            <a:r>
              <a:rPr lang="en-GB" dirty="0"/>
              <a:t>: Built-in lens and sensor, computational photography (AI, HDR, filters)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Always available, easy sharing, improving quality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Everyday photography, social media</a:t>
            </a:r>
          </a:p>
          <a:p>
            <a:endParaRPr lang="en-GB" dirty="0"/>
          </a:p>
        </p:txBody>
      </p:sp>
      <p:pic>
        <p:nvPicPr>
          <p:cNvPr id="5" name="Picture 4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A854A1D6-209C-A7DA-3D68-3FDC45B2D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8490" y="4071488"/>
            <a:ext cx="3412762" cy="2269123"/>
          </a:xfrm>
          <a:prstGeom prst="rect">
            <a:avLst/>
          </a:prstGeom>
        </p:spPr>
      </p:pic>
      <p:pic>
        <p:nvPicPr>
          <p:cNvPr id="7" name="Picture 6" descr="A hand holding a phone&#10;&#10;AI-generated content may be incorrect.">
            <a:extLst>
              <a:ext uri="{FF2B5EF4-FFF2-40B4-BE49-F238E27FC236}">
                <a16:creationId xmlns:a16="http://schemas.microsoft.com/office/drawing/2014/main" id="{23201909-CEEA-34E9-0E1A-ECD9CA6F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49970" y="4071488"/>
            <a:ext cx="3403685" cy="226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B2D0B-40F4-E027-A90D-03824F2EE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8338-4B7A-75D2-EE31-DE1F1021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2812"/>
            <a:ext cx="7886700" cy="1325563"/>
          </a:xfrm>
        </p:spPr>
        <p:txBody>
          <a:bodyPr/>
          <a:lstStyle/>
          <a:p>
            <a:r>
              <a:rPr lang="en-GB" dirty="0"/>
              <a:t>Capture – Satellite/Drone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8A890-1FE1-79CB-FBC0-5C008BE21B4A}"/>
              </a:ext>
            </a:extLst>
          </p:cNvPr>
          <p:cNvSpPr txBox="1"/>
          <p:nvPr/>
        </p:nvSpPr>
        <p:spPr>
          <a:xfrm>
            <a:off x="1357632" y="1843950"/>
            <a:ext cx="6428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Satellite</a:t>
            </a:r>
            <a:r>
              <a:rPr lang="en-GB" dirty="0"/>
              <a:t>: Captures large-scale, high-resolution Earth images</a:t>
            </a:r>
          </a:p>
          <a:p>
            <a:endParaRPr lang="en-GB" dirty="0"/>
          </a:p>
          <a:p>
            <a:r>
              <a:rPr lang="en-GB" b="1" dirty="0"/>
              <a:t>Drone</a:t>
            </a:r>
            <a:r>
              <a:rPr lang="en-GB" dirty="0"/>
              <a:t>: Aerial photos/videos at different altitudes and angles</a:t>
            </a:r>
          </a:p>
          <a:p>
            <a:endParaRPr lang="en-GB" dirty="0"/>
          </a:p>
          <a:p>
            <a:r>
              <a:rPr lang="en-GB" b="1" dirty="0"/>
              <a:t>Advantages</a:t>
            </a:r>
            <a:r>
              <a:rPr lang="en-GB" dirty="0"/>
              <a:t>: Unique perspectives, remote operation</a:t>
            </a:r>
          </a:p>
          <a:p>
            <a:endParaRPr lang="en-GB" dirty="0"/>
          </a:p>
          <a:p>
            <a:r>
              <a:rPr lang="en-GB" b="1" dirty="0"/>
              <a:t>Typical Use</a:t>
            </a:r>
            <a:r>
              <a:rPr lang="en-GB" dirty="0"/>
              <a:t>: Mapping, surveillance, journalism, landscape photography</a:t>
            </a:r>
          </a:p>
          <a:p>
            <a:endParaRPr lang="en-GB" dirty="0"/>
          </a:p>
        </p:txBody>
      </p:sp>
      <p:pic>
        <p:nvPicPr>
          <p:cNvPr id="5" name="Picture 4" descr="A satellite in space with many antennas&#10;&#10;AI-generated content may be incorrect.">
            <a:extLst>
              <a:ext uri="{FF2B5EF4-FFF2-40B4-BE49-F238E27FC236}">
                <a16:creationId xmlns:a16="http://schemas.microsoft.com/office/drawing/2014/main" id="{DDA07CA0-5900-FF75-EECD-6AE3F63E8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75439" y="4339307"/>
            <a:ext cx="3105278" cy="2070185"/>
          </a:xfrm>
          <a:prstGeom prst="rect">
            <a:avLst/>
          </a:prstGeom>
        </p:spPr>
      </p:pic>
      <p:pic>
        <p:nvPicPr>
          <p:cNvPr id="8" name="Picture 7" descr="A drone flying in the sky&#10;&#10;AI-generated content may be incorrect.">
            <a:extLst>
              <a:ext uri="{FF2B5EF4-FFF2-40B4-BE49-F238E27FC236}">
                <a16:creationId xmlns:a16="http://schemas.microsoft.com/office/drawing/2014/main" id="{BEFD3B10-E62F-3416-F968-40B0D3A26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2000" y="4248211"/>
            <a:ext cx="3277112" cy="22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5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1967</TotalTime>
  <Words>808</Words>
  <Application>Microsoft Office PowerPoint</Application>
  <PresentationFormat>On-screen Show (4:3)</PresentationFormat>
  <Paragraphs>173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Tenorite</vt:lpstr>
      <vt:lpstr>Monoline</vt:lpstr>
      <vt:lpstr>PowerPoint Presentation</vt:lpstr>
      <vt:lpstr>Learning intentions and success criteria</vt:lpstr>
      <vt:lpstr>Still Image Hardware</vt:lpstr>
      <vt:lpstr>Introduction</vt:lpstr>
      <vt:lpstr>Capture – DSLR Camera</vt:lpstr>
      <vt:lpstr>Capture – Mirrorless Camera</vt:lpstr>
      <vt:lpstr>Capture – Compact Camera</vt:lpstr>
      <vt:lpstr>Capture – Smartphone Camera</vt:lpstr>
      <vt:lpstr>Capture – Satellite/Drone</vt:lpstr>
      <vt:lpstr>Capture – Scanner</vt:lpstr>
      <vt:lpstr>Capture – Tripod/Stand</vt:lpstr>
      <vt:lpstr>Capture – Lighting</vt:lpstr>
      <vt:lpstr>Storage – Internal Device Storage</vt:lpstr>
      <vt:lpstr>Storage – SD/Micro SD cards</vt:lpstr>
      <vt:lpstr>Storage – Portable Drive</vt:lpstr>
      <vt:lpstr>Storage – Computer Storage</vt:lpstr>
      <vt:lpstr>Storage – Cloud Storage</vt:lpstr>
      <vt:lpstr>Processing – PC</vt:lpstr>
      <vt:lpstr>Processing – Smartphone/Tablet</vt:lpstr>
      <vt:lpstr>Processing – Printer</vt:lpstr>
      <vt:lpstr>Learning intentions and 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Wang (student)</dc:creator>
  <cp:lastModifiedBy>TWang (Bellahouston)</cp:lastModifiedBy>
  <cp:revision>149</cp:revision>
  <cp:lastPrinted>2025-08-18T09:52:00Z</cp:lastPrinted>
  <dcterms:created xsi:type="dcterms:W3CDTF">2025-02-10T23:03:02Z</dcterms:created>
  <dcterms:modified xsi:type="dcterms:W3CDTF">2025-08-25T13:11:05Z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